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711" r:id="rId3"/>
  </p:sldMasterIdLst>
  <p:sldIdLst>
    <p:sldId id="256" r:id="rId4"/>
    <p:sldId id="257" r:id="rId5"/>
    <p:sldId id="267" r:id="rId6"/>
    <p:sldId id="264" r:id="rId7"/>
    <p:sldId id="262" r:id="rId8"/>
    <p:sldId id="265" r:id="rId9"/>
    <p:sldId id="268" r:id="rId10"/>
    <p:sldId id="260" r:id="rId11"/>
    <p:sldId id="263" r:id="rId12"/>
    <p:sldId id="26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85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685782"/>
            <a:ext cx="642942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155806"/>
            <a:ext cx="64294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2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752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752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3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753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753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4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4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4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10754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754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50825-985C-4A1B-8F31-60DB0D84580D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A8520-E27F-4115-8F20-8F9FD45526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file:///C:\Documents%20and%20Settings\&#1040;&#1076;&#1084;&#1080;&#1085;&#1080;&#1089;&#1090;&#1088;&#1072;&#1090;&#1086;&#1088;\&#1052;&#1086;&#1080;%20&#1076;&#1086;&#1082;&#1091;&#1084;&#1077;&#1085;&#1090;&#1099;\6%20&#1082;&#1083;&#1072;cc\&#1041;&#1048;&#1054;&#1057;&#1060;&#1045;&#1056;&#1040;\&#1060;&#1086;&#1090;&#1086;&#1089;&#1080;&#1085;&#1090;&#1077;&#1079;%20-%20&#1072;&#1085;&#1080;&#1084;&#1072;&#1094;&#1080;&#1103;.av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file:///C:\Documents%20and%20Settings\&#1040;&#1076;&#1084;&#1080;&#1085;&#1080;&#1089;&#1090;&#1088;&#1072;&#1090;&#1086;&#1088;\&#1052;&#1086;&#1080;%20&#1076;&#1086;&#1082;&#1091;&#1084;&#1077;&#1085;&#1090;&#1099;\6%20&#1082;&#1083;&#1072;cc\&#1041;&#1048;&#1054;&#1057;&#1060;&#1045;&#1056;&#1040;\&#1047;&#1072;&#1081;&#1095;&#1080;&#1082;-&#1074;&#1086;&#1083;&#1082;-&#1074;&#1079;&#1072;&#1080;&#1084;&#1086;&#1089;&#1074;&#1103;&#1079;&#1080;%20&#1074;%20&#1041;&#1080;&#1050;&#1077;.av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0338"/>
            <a:ext cx="7772400" cy="366743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Природные комплексы Земли.</a:t>
            </a:r>
            <a:endParaRPr lang="ru-RU" sz="9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604902"/>
            <a:ext cx="4500562" cy="8672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i="1" dirty="0" smtClean="0">
                <a:solidFill>
                  <a:srgbClr val="FFFF00"/>
                </a:solidFill>
              </a:rPr>
              <a:t>Урок географии -6ом классе.</a:t>
            </a:r>
          </a:p>
          <a:p>
            <a:pPr algn="r"/>
            <a:r>
              <a:rPr lang="ru-RU" sz="1200" i="1" dirty="0" smtClean="0">
                <a:solidFill>
                  <a:srgbClr val="FFFF00"/>
                </a:solidFill>
              </a:rPr>
              <a:t>Автор: </a:t>
            </a:r>
            <a:r>
              <a:rPr lang="ru-RU" sz="1200" i="1" dirty="0" smtClean="0">
                <a:solidFill>
                  <a:srgbClr val="FFFF00"/>
                </a:solidFill>
              </a:rPr>
              <a:t>Артюшина  Е.А.</a:t>
            </a:r>
            <a:r>
              <a:rPr lang="ru-RU" sz="1200" i="1" dirty="0" smtClean="0">
                <a:solidFill>
                  <a:srgbClr val="FFFF00"/>
                </a:solidFill>
              </a:rPr>
              <a:t>, </a:t>
            </a:r>
            <a:endParaRPr lang="ru-RU" sz="1200" i="1" dirty="0" smtClean="0">
              <a:solidFill>
                <a:srgbClr val="FFFF00"/>
              </a:solidFill>
            </a:endParaRPr>
          </a:p>
          <a:p>
            <a:pPr algn="r"/>
            <a:r>
              <a:rPr lang="ru-RU" sz="1200" i="1" dirty="0" smtClean="0">
                <a:solidFill>
                  <a:srgbClr val="FFFF00"/>
                </a:solidFill>
              </a:rPr>
              <a:t>учитель географии </a:t>
            </a:r>
            <a:r>
              <a:rPr lang="ru-RU" sz="1200" i="1" dirty="0" smtClean="0">
                <a:solidFill>
                  <a:srgbClr val="FFFF00"/>
                </a:solidFill>
              </a:rPr>
              <a:t>МБОУ </a:t>
            </a:r>
            <a:r>
              <a:rPr lang="ru-RU" sz="1200" i="1" dirty="0" smtClean="0">
                <a:solidFill>
                  <a:srgbClr val="FFFF00"/>
                </a:solidFill>
              </a:rPr>
              <a:t>СОШ </a:t>
            </a:r>
            <a:r>
              <a:rPr lang="ru-RU" sz="1200" i="1" dirty="0" smtClean="0">
                <a:solidFill>
                  <a:srgbClr val="FFFF00"/>
                </a:solidFill>
              </a:rPr>
              <a:t>№10 г. Королёва</a:t>
            </a:r>
            <a:endParaRPr lang="ru-RU" sz="1200" i="1" dirty="0" smtClean="0">
              <a:solidFill>
                <a:srgbClr val="FFFF00"/>
              </a:solidFill>
            </a:endParaRPr>
          </a:p>
          <a:p>
            <a:pPr algn="r"/>
            <a:r>
              <a:rPr lang="ru-RU" sz="1200" i="1" dirty="0" smtClean="0">
                <a:solidFill>
                  <a:srgbClr val="FFFF00"/>
                </a:solidFill>
              </a:rPr>
              <a:t> </a:t>
            </a:r>
            <a:r>
              <a:rPr lang="ru-RU" sz="1200" i="1" dirty="0" smtClean="0">
                <a:solidFill>
                  <a:srgbClr val="FFFF00"/>
                </a:solidFill>
              </a:rPr>
              <a:t>М</a:t>
            </a:r>
            <a:r>
              <a:rPr lang="ru-RU" sz="1200" i="1" dirty="0" smtClean="0">
                <a:solidFill>
                  <a:srgbClr val="FFFF00"/>
                </a:solidFill>
              </a:rPr>
              <a:t>осковской  </a:t>
            </a:r>
            <a:r>
              <a:rPr lang="ru-RU" sz="1200" i="1" dirty="0" smtClean="0">
                <a:solidFill>
                  <a:srgbClr val="FFFF00"/>
                </a:solidFill>
              </a:rPr>
              <a:t>области</a:t>
            </a:r>
            <a:endParaRPr lang="ru-RU" sz="1200" i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j043258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0"/>
            <a:ext cx="1771204" cy="1771204"/>
          </a:xfrm>
          <a:prstGeom prst="rect">
            <a:avLst/>
          </a:prstGeom>
        </p:spPr>
      </p:pic>
      <p:pic>
        <p:nvPicPr>
          <p:cNvPr id="12" name="Рисунок 11" descr="j0079203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38370"/>
            <a:ext cx="1578340" cy="1857340"/>
          </a:xfrm>
          <a:prstGeom prst="rect">
            <a:avLst/>
          </a:prstGeom>
        </p:spPr>
      </p:pic>
      <p:pic>
        <p:nvPicPr>
          <p:cNvPr id="13" name="Рисунок 12" descr="j0430003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1" y="4428573"/>
            <a:ext cx="1230157" cy="1937497"/>
          </a:xfrm>
          <a:prstGeom prst="rect">
            <a:avLst/>
          </a:prstGeom>
        </p:spPr>
      </p:pic>
      <p:pic>
        <p:nvPicPr>
          <p:cNvPr id="14" name="Рисунок 13" descr="j031816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4428572"/>
            <a:ext cx="1660723" cy="178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8.32562E-8 C -0.00555 -0.0074 -0.01544 -0.01203 -0.02308 -0.01527 C -0.02864 -0.0222 -0.03471 -0.0259 -0.04201 -0.02891 C -0.04496 -0.03007 -0.05069 -0.03261 -0.05069 -0.03261 C -0.07048 -0.03076 -0.07933 -0.02683 -0.09704 -0.0192 C -0.09826 -0.0192 -0.1177 -0.01781 -0.12465 -0.02313 C -0.1276 -0.02544 -0.13037 -0.02822 -0.13333 -0.03076 C -0.13471 -0.03215 -0.13767 -0.03469 -0.13767 -0.03469 C -0.14235 -0.04394 -0.14826 -0.0562 -0.15642 -0.05967 C -0.1677 -0.06938 -0.17447 -0.06476 -0.18975 -0.0636 C -0.2059 -0.04972 -0.20815 -0.04626 -0.2276 -0.04232 C -0.24079 -0.03677 -0.25173 -0.04695 -0.26371 -0.05204 C -0.2736 -0.05042 -0.27708 -0.05204 -0.28107 -0.04047 " pathEditMode="relative" ptsTypes="ffffffffffffA">
                                      <p:cBhvr>
                                        <p:cTn id="7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uild="p"/>
      <p:bldP spid="10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0007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smtClean="0"/>
              <a:t>Свойства  географической оболочки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имеет резких границ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тонкая,  около 50 км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ней всюду жизнь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в ГО образовалось человеческое общество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 – обладает целостностью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Биосфера</a:t>
            </a:r>
            <a:br>
              <a:rPr lang="ru-RU" smtClean="0"/>
            </a:b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214810" y="1357298"/>
            <a:ext cx="4572032" cy="3000396"/>
          </a:xfrm>
          <a:prstGeom prst="round2DiagRect">
            <a:avLst/>
          </a:prstGeom>
          <a:solidFill>
            <a:srgbClr val="00B050"/>
          </a:solidFill>
          <a:ln w="571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географической оболочки,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заселённая организмами и преобразованная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результате их жизнедеятельности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142492" cy="3938590"/>
          </a:xfrm>
          <a:prstGeom prst="ellipse">
            <a:avLst/>
          </a:prstGeom>
          <a:ln w="7620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3143271" cy="1143008"/>
          </a:xfrm>
          <a:prstGeom prst="horizontalScroll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Вернадский В.И.</a:t>
            </a:r>
          </a:p>
          <a:p>
            <a:pPr algn="ctr"/>
            <a:r>
              <a:rPr lang="ru-RU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(1863-1945 )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smtClean="0"/>
              <a:t>План изучения темы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Взаимосвязь организмов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комплекс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оболочка и биосфера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Взаимосвязь организмов (БиК)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285720" y="785794"/>
            <a:ext cx="1571636" cy="157163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адержка 5"/>
          <p:cNvSpPr/>
          <p:nvPr/>
        </p:nvSpPr>
        <p:spPr>
          <a:xfrm rot="16200000">
            <a:off x="3482582" y="2160996"/>
            <a:ext cx="2178835" cy="9144000"/>
          </a:xfrm>
          <a:prstGeom prst="flowChartDelay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AG00630_.g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357562"/>
            <a:ext cx="3398888" cy="2995630"/>
          </a:xfrm>
          <a:prstGeom prst="rect">
            <a:avLst/>
          </a:prstGeom>
        </p:spPr>
      </p:pic>
      <p:pic>
        <p:nvPicPr>
          <p:cNvPr id="9" name="Picture 4" descr="C:\DOCUME~1\9335~1\LOCALS~1\APPLIC~1\IM\Runtime\Image\AA3FDF~1\lamb.gif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9850" y="4929198"/>
            <a:ext cx="1009650" cy="895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8 0.06759 C -0.05209 0.06111 -0.06632 0.05301 -0.08073 0.04699 C -0.08646 0.03935 -0.09375 0.03426 -0.10157 0.03079 C -0.12066 0.03148 -0.15 0.02338 -0.16875 0.04005 C -0.19219 0.03681 -0.19914 0.03588 -0.2257 0.03773 C -0.24584 0.03588 -0.2632 0.03264 -0.28247 0.02616 C -0.28941 0.02685 -0.29636 0.02732 -0.3033 0.02847 C -0.31216 0.03009 -0.30521 0.03079 -0.31181 0.03773 C -0.31476 0.04097 -0.31893 0.0419 -0.32223 0.04468 C -0.35365 0.04259 -0.36077 0.05232 -0.36702 0.01922 C -0.37865 0.02014 -0.39254 0.01412 -0.40157 0.02384 C -0.40313 0.02547 -0.40365 0.02871 -0.40487 0.03079 C -0.40938 0.03797 -0.41407 0.0419 -0.42049 0.04468 C -0.42865 0.04097 -0.43525 0.03357 -0.44289 0.02847 C -0.44983 0.02384 -0.44688 0.02917 -0.4533 0.02153 C -0.45903 0.01482 -0.46511 0.0081 -0.47049 0.00093 C -0.47188 -0.00092 -0.4724 -0.00416 -0.47396 -0.00602 C -0.47535 -0.00741 -0.47743 -0.00717 -0.479 -0.00833 C -0.48091 -0.00949 -0.4823 -0.0118 -0.48421 -0.01296 C -0.4875 -0.01504 -0.49462 -0.01759 -0.49462 -0.01759 C -0.50035 -0.0169 -0.50608 -0.01666 -0.51181 -0.01528 C -0.51546 -0.01435 -0.52223 -0.01065 -0.52223 -0.01065 C -0.53629 0.0081 -0.55521 -0.00139 -0.5757 -0.00139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304800"/>
            <a:ext cx="8429684" cy="838200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Природный комплекс (ПК)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285720" y="1357298"/>
            <a:ext cx="850112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smtClean="0"/>
              <a:t>«Комплекс»-в переводе с латинского означает «сочетание».</a:t>
            </a:r>
            <a:endParaRPr lang="ru-RU" sz="2400" dirty="0"/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285720" y="2000240"/>
            <a:ext cx="8488563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smtClean="0"/>
              <a:t>ПК – это закономерное сочетание компонентов природы: горных пород, воздуха, вод, растений, животных и почв на определённой территории</a:t>
            </a:r>
            <a:endParaRPr lang="ru-RU" sz="2400" dirty="0"/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285720" y="3429000"/>
            <a:ext cx="8497917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smtClean="0"/>
              <a:t>«Компонент»-в переводе с латинского означает «составная часть целого»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714884"/>
            <a:ext cx="8429684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 изменении одного компонента  природного </a:t>
            </a:r>
          </a:p>
          <a:p>
            <a:r>
              <a:rPr lang="ru-R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изменяется весь природный комплекс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929330"/>
            <a:ext cx="8808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smtClean="0"/>
              <a:t>Проследим это на конкретных примерах. Учебник, с 154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6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6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56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6" grpId="0" animBg="1"/>
      <p:bldP spid="564233" grpId="0" animBg="1"/>
      <p:bldP spid="564234" grpId="0" animBg="1"/>
      <p:bldP spid="56423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158162" cy="642918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Схема природного комплекса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5277" name="Oval 29"/>
          <p:cNvSpPr>
            <a:spLocks noChangeArrowheads="1"/>
          </p:cNvSpPr>
          <p:nvPr/>
        </p:nvSpPr>
        <p:spPr bwMode="auto">
          <a:xfrm>
            <a:off x="5000628" y="571480"/>
            <a:ext cx="2162204" cy="2100298"/>
          </a:xfrm>
          <a:prstGeom prst="ellipse">
            <a:avLst/>
          </a:prstGeom>
          <a:blipFill>
            <a:blip r:embed="rId2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65278" name="Oval 30"/>
          <p:cNvSpPr>
            <a:spLocks noChangeArrowheads="1"/>
          </p:cNvSpPr>
          <p:nvPr/>
        </p:nvSpPr>
        <p:spPr bwMode="auto">
          <a:xfrm>
            <a:off x="6072198" y="2786058"/>
            <a:ext cx="2162204" cy="2100298"/>
          </a:xfrm>
          <a:prstGeom prst="ellipse">
            <a:avLst/>
          </a:prstGeom>
          <a:blipFill>
            <a:blip r:embed="rId3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79" name="Oval 31"/>
          <p:cNvSpPr>
            <a:spLocks noChangeArrowheads="1"/>
          </p:cNvSpPr>
          <p:nvPr/>
        </p:nvSpPr>
        <p:spPr bwMode="auto">
          <a:xfrm>
            <a:off x="4714876" y="4757702"/>
            <a:ext cx="2162204" cy="210029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1" name="Oval 33"/>
          <p:cNvSpPr>
            <a:spLocks noChangeArrowheads="1"/>
          </p:cNvSpPr>
          <p:nvPr/>
        </p:nvSpPr>
        <p:spPr bwMode="auto">
          <a:xfrm>
            <a:off x="2071670" y="4757702"/>
            <a:ext cx="2162204" cy="210029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2" name="Oval 34"/>
          <p:cNvSpPr>
            <a:spLocks noChangeArrowheads="1"/>
          </p:cNvSpPr>
          <p:nvPr/>
        </p:nvSpPr>
        <p:spPr bwMode="auto">
          <a:xfrm>
            <a:off x="500034" y="2857496"/>
            <a:ext cx="2162204" cy="2100298"/>
          </a:xfrm>
          <a:prstGeom prst="ellipse">
            <a:avLst/>
          </a:prstGeom>
          <a:blipFill>
            <a:blip r:embed="rId6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3" name="Oval 35"/>
          <p:cNvSpPr>
            <a:spLocks noChangeArrowheads="1"/>
          </p:cNvSpPr>
          <p:nvPr/>
        </p:nvSpPr>
        <p:spPr bwMode="auto">
          <a:xfrm>
            <a:off x="1714480" y="642918"/>
            <a:ext cx="2162204" cy="2100298"/>
          </a:xfrm>
          <a:prstGeom prst="ellipse">
            <a:avLst/>
          </a:prstGeom>
          <a:blipFill>
            <a:blip r:embed="rId7" cstate="email"/>
            <a:stretch>
              <a:fillRect/>
            </a:stretch>
          </a:blip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5284" name="Text Box 36"/>
          <p:cNvSpPr txBox="1">
            <a:spLocks noChangeArrowheads="1"/>
          </p:cNvSpPr>
          <p:nvPr/>
        </p:nvSpPr>
        <p:spPr bwMode="auto">
          <a:xfrm>
            <a:off x="7286644" y="1928802"/>
            <a:ext cx="9886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5" name="Text Box 37"/>
          <p:cNvSpPr txBox="1">
            <a:spLocks noChangeArrowheads="1"/>
          </p:cNvSpPr>
          <p:nvPr/>
        </p:nvSpPr>
        <p:spPr bwMode="auto">
          <a:xfrm>
            <a:off x="8215338" y="4357694"/>
            <a:ext cx="7658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6" name="Text Box 38"/>
          <p:cNvSpPr txBox="1">
            <a:spLocks noChangeArrowheads="1"/>
          </p:cNvSpPr>
          <p:nvPr/>
        </p:nvSpPr>
        <p:spPr bwMode="auto">
          <a:xfrm>
            <a:off x="6975475" y="5715016"/>
            <a:ext cx="1833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Животный мир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88" name="Text Box 40"/>
          <p:cNvSpPr txBox="1">
            <a:spLocks noChangeArrowheads="1"/>
          </p:cNvSpPr>
          <p:nvPr/>
        </p:nvSpPr>
        <p:spPr bwMode="auto">
          <a:xfrm>
            <a:off x="1524000" y="5410200"/>
            <a:ext cx="1082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5289" name="Text Box 41"/>
          <p:cNvSpPr txBox="1">
            <a:spLocks noChangeArrowheads="1"/>
          </p:cNvSpPr>
          <p:nvPr/>
        </p:nvSpPr>
        <p:spPr bwMode="auto">
          <a:xfrm>
            <a:off x="1142976" y="6215082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0" name="Text Box 42"/>
          <p:cNvSpPr txBox="1">
            <a:spLocks noChangeArrowheads="1"/>
          </p:cNvSpPr>
          <p:nvPr/>
        </p:nvSpPr>
        <p:spPr bwMode="auto">
          <a:xfrm>
            <a:off x="0" y="4857760"/>
            <a:ext cx="2225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Растительный</a:t>
            </a:r>
          </a:p>
          <a:p>
            <a:pPr algn="ctr"/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1" name="Text Box 43"/>
          <p:cNvSpPr txBox="1">
            <a:spLocks noChangeArrowheads="1"/>
          </p:cNvSpPr>
          <p:nvPr/>
        </p:nvSpPr>
        <p:spPr bwMode="auto">
          <a:xfrm>
            <a:off x="142845" y="1142984"/>
            <a:ext cx="15716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</a:t>
            </a:r>
          </a:p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горные</a:t>
            </a:r>
          </a:p>
          <a:p>
            <a:r>
              <a:rPr lang="ru-RU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5297" name="Line 49"/>
          <p:cNvSpPr>
            <a:spLocks noChangeShapeType="1"/>
          </p:cNvSpPr>
          <p:nvPr/>
        </p:nvSpPr>
        <p:spPr bwMode="auto">
          <a:xfrm flipV="1">
            <a:off x="2143108" y="2643182"/>
            <a:ext cx="214314" cy="35719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8" name="Line 50"/>
          <p:cNvSpPr>
            <a:spLocks noChangeShapeType="1"/>
          </p:cNvSpPr>
          <p:nvPr/>
        </p:nvSpPr>
        <p:spPr bwMode="auto">
          <a:xfrm>
            <a:off x="2571735" y="4357695"/>
            <a:ext cx="357191" cy="42862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299" name="Line 51"/>
          <p:cNvSpPr>
            <a:spLocks noChangeShapeType="1"/>
          </p:cNvSpPr>
          <p:nvPr/>
        </p:nvSpPr>
        <p:spPr bwMode="auto">
          <a:xfrm>
            <a:off x="4071935" y="5214950"/>
            <a:ext cx="857256" cy="714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0" name="Line 52"/>
          <p:cNvSpPr>
            <a:spLocks noChangeShapeType="1"/>
          </p:cNvSpPr>
          <p:nvPr/>
        </p:nvSpPr>
        <p:spPr bwMode="auto">
          <a:xfrm flipV="1">
            <a:off x="5391135" y="3749905"/>
            <a:ext cx="617773" cy="11309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1" name="Line 53"/>
          <p:cNvSpPr>
            <a:spLocks noChangeShapeType="1"/>
          </p:cNvSpPr>
          <p:nvPr/>
        </p:nvSpPr>
        <p:spPr bwMode="auto">
          <a:xfrm flipH="1" flipV="1">
            <a:off x="6000758" y="2714620"/>
            <a:ext cx="285753" cy="50006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2" name="Line 54"/>
          <p:cNvSpPr>
            <a:spLocks noChangeShapeType="1"/>
          </p:cNvSpPr>
          <p:nvPr/>
        </p:nvSpPr>
        <p:spPr bwMode="auto">
          <a:xfrm>
            <a:off x="3857620" y="1428736"/>
            <a:ext cx="1235545" cy="62229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3" name="Line 55"/>
          <p:cNvSpPr>
            <a:spLocks noChangeShapeType="1"/>
          </p:cNvSpPr>
          <p:nvPr/>
        </p:nvSpPr>
        <p:spPr bwMode="auto">
          <a:xfrm flipV="1">
            <a:off x="2643175" y="3643314"/>
            <a:ext cx="3357586" cy="14287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4" name="Line 56"/>
          <p:cNvSpPr>
            <a:spLocks noChangeShapeType="1"/>
          </p:cNvSpPr>
          <p:nvPr/>
        </p:nvSpPr>
        <p:spPr bwMode="auto">
          <a:xfrm flipV="1">
            <a:off x="2571737" y="2428866"/>
            <a:ext cx="2857520" cy="135732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5" name="Line 57"/>
          <p:cNvSpPr>
            <a:spLocks noChangeShapeType="1"/>
          </p:cNvSpPr>
          <p:nvPr/>
        </p:nvSpPr>
        <p:spPr bwMode="auto">
          <a:xfrm>
            <a:off x="2643174" y="3857629"/>
            <a:ext cx="2500330" cy="107157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6" name="Line 58"/>
          <p:cNvSpPr>
            <a:spLocks noChangeShapeType="1"/>
          </p:cNvSpPr>
          <p:nvPr/>
        </p:nvSpPr>
        <p:spPr bwMode="auto">
          <a:xfrm flipV="1">
            <a:off x="3571867" y="3714752"/>
            <a:ext cx="2500331" cy="114300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07" name="Line 59"/>
          <p:cNvSpPr>
            <a:spLocks noChangeShapeType="1"/>
          </p:cNvSpPr>
          <p:nvPr/>
        </p:nvSpPr>
        <p:spPr bwMode="auto">
          <a:xfrm flipV="1">
            <a:off x="3571867" y="2500306"/>
            <a:ext cx="1857389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0" name="Line 62"/>
          <p:cNvSpPr>
            <a:spLocks noChangeShapeType="1"/>
          </p:cNvSpPr>
          <p:nvPr/>
        </p:nvSpPr>
        <p:spPr bwMode="auto">
          <a:xfrm flipH="1" flipV="1">
            <a:off x="3500430" y="2500306"/>
            <a:ext cx="71438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1" name="Line 63"/>
          <p:cNvSpPr>
            <a:spLocks noChangeShapeType="1"/>
          </p:cNvSpPr>
          <p:nvPr/>
        </p:nvSpPr>
        <p:spPr bwMode="auto">
          <a:xfrm flipV="1">
            <a:off x="5286380" y="2571744"/>
            <a:ext cx="142876" cy="2286016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2" name="Line 64"/>
          <p:cNvSpPr>
            <a:spLocks noChangeShapeType="1"/>
          </p:cNvSpPr>
          <p:nvPr/>
        </p:nvSpPr>
        <p:spPr bwMode="auto">
          <a:xfrm flipH="1" flipV="1">
            <a:off x="3571867" y="2428868"/>
            <a:ext cx="1714512" cy="250033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565313" name="Line 65"/>
          <p:cNvSpPr>
            <a:spLocks noChangeShapeType="1"/>
          </p:cNvSpPr>
          <p:nvPr/>
        </p:nvSpPr>
        <p:spPr bwMode="auto">
          <a:xfrm flipH="1" flipV="1">
            <a:off x="3643304" y="2357428"/>
            <a:ext cx="2428893" cy="128588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65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65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652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565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565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652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6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6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6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6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6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6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6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77" grpId="0" animBg="1"/>
      <p:bldP spid="565278" grpId="0" animBg="1"/>
      <p:bldP spid="565279" grpId="0" animBg="1"/>
      <p:bldP spid="565281" grpId="0" animBg="1"/>
      <p:bldP spid="565282" grpId="0" animBg="1"/>
      <p:bldP spid="565283" grpId="0" animBg="1"/>
      <p:bldP spid="565284" grpId="0"/>
      <p:bldP spid="565285" grpId="0"/>
      <p:bldP spid="565286" grpId="0"/>
      <p:bldP spid="565289" grpId="0"/>
      <p:bldP spid="565290" grpId="0"/>
      <p:bldP spid="565291" grpId="0"/>
      <p:bldP spid="565297" grpId="0" animBg="1"/>
      <p:bldP spid="565298" grpId="0" animBg="1"/>
      <p:bldP spid="565299" grpId="0" animBg="1"/>
      <p:bldP spid="565300" grpId="0" animBg="1"/>
      <p:bldP spid="565301" grpId="0" animBg="1"/>
      <p:bldP spid="565302" grpId="0" animBg="1"/>
      <p:bldP spid="565303" grpId="0" animBg="1"/>
      <p:bldP spid="565304" grpId="0" animBg="1"/>
      <p:bldP spid="565305" grpId="0" animBg="1"/>
      <p:bldP spid="565306" grpId="0" animBg="1"/>
      <p:bldP spid="565307" grpId="0" animBg="1"/>
      <p:bldP spid="565310" grpId="0" animBg="1"/>
      <p:bldP spid="565311" grpId="0" animBg="1"/>
      <p:bldP spid="565312" grpId="0" animBg="1"/>
      <p:bldP spid="5653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28600"/>
            <a:ext cx="850112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smtClean="0"/>
              <a:t>Крупные природные комплексы-материки и океаны</a:t>
            </a:r>
            <a:endParaRPr lang="ru-RU" sz="3600" dirty="0"/>
          </a:p>
        </p:txBody>
      </p:sp>
      <p:pic>
        <p:nvPicPr>
          <p:cNvPr id="572419" name="Picture 3"/>
          <p:cNvPicPr>
            <a:picLocks noChangeAspect="1" noChangeArrowheads="1"/>
          </p:cNvPicPr>
          <p:nvPr/>
        </p:nvPicPr>
        <p:blipFill>
          <a:blip r:embed="rId2" cstate="print"/>
          <a:srcRect l="34525" t="39059" r="40475" b="29488"/>
          <a:stretch>
            <a:fillRect/>
          </a:stretch>
        </p:blipFill>
        <p:spPr bwMode="auto">
          <a:xfrm>
            <a:off x="2971800" y="1905000"/>
            <a:ext cx="18129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0" name="Picture 4"/>
          <p:cNvPicPr>
            <a:picLocks noChangeAspect="1" noChangeArrowheads="1"/>
          </p:cNvPicPr>
          <p:nvPr/>
        </p:nvPicPr>
        <p:blipFill>
          <a:blip r:embed="rId3" cstate="print"/>
          <a:srcRect l="30952" t="33589" r="36905" b="28120"/>
          <a:stretch>
            <a:fillRect/>
          </a:stretch>
        </p:blipFill>
        <p:spPr bwMode="auto">
          <a:xfrm>
            <a:off x="228600" y="1676400"/>
            <a:ext cx="220345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2" name="Picture 6"/>
          <p:cNvPicPr>
            <a:picLocks noChangeAspect="1" noChangeArrowheads="1"/>
          </p:cNvPicPr>
          <p:nvPr/>
        </p:nvPicPr>
        <p:blipFill>
          <a:blip r:embed="rId4" cstate="print"/>
          <a:srcRect l="39908" t="31453" r="38991" b="32991"/>
          <a:stretch>
            <a:fillRect/>
          </a:stretch>
        </p:blipFill>
        <p:spPr bwMode="auto">
          <a:xfrm>
            <a:off x="5410200" y="2133600"/>
            <a:ext cx="1482725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3" name="Picture 7"/>
          <p:cNvPicPr>
            <a:picLocks noChangeAspect="1" noChangeArrowheads="1"/>
          </p:cNvPicPr>
          <p:nvPr/>
        </p:nvPicPr>
        <p:blipFill>
          <a:blip r:embed="rId5" cstate="print"/>
          <a:srcRect l="44496" t="39059" r="38991" b="25385"/>
          <a:stretch>
            <a:fillRect/>
          </a:stretch>
        </p:blipFill>
        <p:spPr bwMode="auto">
          <a:xfrm>
            <a:off x="7543800" y="2286000"/>
            <a:ext cx="105568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4" name="Picture 8"/>
          <p:cNvPicPr>
            <a:picLocks noChangeAspect="1" noChangeArrowheads="1"/>
          </p:cNvPicPr>
          <p:nvPr/>
        </p:nvPicPr>
        <p:blipFill>
          <a:blip r:embed="rId6" cstate="print"/>
          <a:srcRect l="41742" t="44530" r="44496" b="37692"/>
          <a:stretch>
            <a:fillRect/>
          </a:stretch>
        </p:blipFill>
        <p:spPr bwMode="auto">
          <a:xfrm>
            <a:off x="2514600" y="4724400"/>
            <a:ext cx="1143000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2425" name="Picture 9"/>
          <p:cNvPicPr>
            <a:picLocks noChangeAspect="1" noChangeArrowheads="1"/>
          </p:cNvPicPr>
          <p:nvPr/>
        </p:nvPicPr>
        <p:blipFill>
          <a:blip r:embed="rId7" cstate="print"/>
          <a:srcRect l="41742" t="48633" r="40826" b="29488"/>
          <a:stretch>
            <a:fillRect/>
          </a:stretch>
        </p:blipFill>
        <p:spPr bwMode="auto">
          <a:xfrm>
            <a:off x="381000" y="4572000"/>
            <a:ext cx="1447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2426" name="Text Box 10"/>
          <p:cNvSpPr txBox="1">
            <a:spLocks noChangeArrowheads="1"/>
          </p:cNvSpPr>
          <p:nvPr/>
        </p:nvSpPr>
        <p:spPr bwMode="auto">
          <a:xfrm>
            <a:off x="3946525" y="4572000"/>
            <a:ext cx="4411689" cy="13849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smtClean="0"/>
              <a:t>На каком материке самые </a:t>
            </a:r>
          </a:p>
          <a:p>
            <a:r>
              <a:rPr lang="ru-RU" sz="2800" smtClean="0"/>
              <a:t>разнообразные ПК </a:t>
            </a:r>
          </a:p>
          <a:p>
            <a:r>
              <a:rPr lang="ru-RU" sz="2800" smtClean="0"/>
              <a:t>и почему?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7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nimBg="1"/>
      <p:bldP spid="5724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Менее крупные ПК: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берёз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643866" cy="5704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5643578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smtClean="0">
                <a:solidFill>
                  <a:schemeClr val="bg1"/>
                </a:solidFill>
              </a:rPr>
              <a:t>лес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Кван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691438" cy="5810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85852" y="5572140"/>
            <a:ext cx="9909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луг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461157b1caca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785794"/>
            <a:ext cx="7715304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428728" y="5572140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</a:rPr>
              <a:t>Озеро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швейцария 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785" y="785794"/>
            <a:ext cx="7715303" cy="5786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5429264"/>
            <a:ext cx="133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mtClean="0">
                <a:solidFill>
                  <a:schemeClr val="bg1"/>
                </a:solidFill>
              </a:rPr>
              <a:t>Горы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29222379_Truk_Lagoon_micronez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785794"/>
            <a:ext cx="7786742" cy="5886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071538" y="5572140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smtClean="0">
                <a:solidFill>
                  <a:schemeClr val="bg1"/>
                </a:solidFill>
              </a:rPr>
              <a:t>Остров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929486" cy="2643198"/>
          </a:xfrm>
          <a:ln>
            <a:solidFill>
              <a:srgbClr val="FFFF00"/>
            </a:solidFill>
          </a:ln>
        </p:spPr>
        <p:txBody>
          <a:bodyPr>
            <a:prstTxWarp prst="textArchUp">
              <a:avLst>
                <a:gd name="adj" fmla="val 10804310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Географическая оболочка </a:t>
            </a:r>
            <a:br>
              <a:rPr lang="ru-RU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уменьш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4546" y="428604"/>
            <a:ext cx="4981581" cy="416909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la_1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857364"/>
            <a:ext cx="4472944" cy="3578355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28794" y="3398360"/>
            <a:ext cx="5236212" cy="345964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54606" y="2000240"/>
            <a:ext cx="4389394" cy="328401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j04316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2357430"/>
            <a:ext cx="2714644" cy="2714644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286116" y="1000108"/>
            <a:ext cx="2857520" cy="1207952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30977"/>
              </a:avLst>
            </a:prstTxWarp>
            <a:spAutoFit/>
          </a:bodyPr>
          <a:lstStyle/>
          <a:p>
            <a:r>
              <a:rPr lang="ru-RU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Атмосфера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428868"/>
            <a:ext cx="3301225" cy="150019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256788"/>
              </a:avLst>
            </a:prstTxWarp>
            <a:spAutoFit/>
          </a:bodyPr>
          <a:lstStyle/>
          <a:p>
            <a:r>
              <a:rPr lang="ru-RU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Гидросфера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21365471">
            <a:off x="2545781" y="4664400"/>
            <a:ext cx="4857784" cy="150019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812950"/>
              </a:avLst>
            </a:prstTxWarp>
            <a:spAutoFit/>
          </a:bodyPr>
          <a:lstStyle/>
          <a:p>
            <a:r>
              <a:rPr lang="ru-RU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Литосфера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rot="619235">
            <a:off x="6022415" y="2695836"/>
            <a:ext cx="3063659" cy="92333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ru-RU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Биосфера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mtClean="0"/>
              <a:t>Глобальный ПК-географическая оболочка</a:t>
            </a:r>
            <a:endParaRPr lang="ru-RU" dirty="0"/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5900718" y="5000636"/>
            <a:ext cx="2819392" cy="105252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smtClean="0"/>
              <a:t>Вся  биосфера</a:t>
            </a:r>
            <a:endParaRPr lang="ru-RU" sz="2800" dirty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533344" y="5000636"/>
            <a:ext cx="3071834" cy="1052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smtClean="0"/>
              <a:t>Вся гидросфера</a:t>
            </a:r>
            <a:endParaRPr lang="ru-RU" sz="2800" dirty="0"/>
          </a:p>
        </p:txBody>
      </p:sp>
      <p:sp>
        <p:nvSpPr>
          <p:cNvPr id="571397" name="Rectangle 5"/>
          <p:cNvSpPr>
            <a:spLocks noChangeArrowheads="1"/>
          </p:cNvSpPr>
          <p:nvPr/>
        </p:nvSpPr>
        <p:spPr bwMode="auto">
          <a:xfrm>
            <a:off x="5786446" y="2071678"/>
            <a:ext cx="2819392" cy="1052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smtClean="0"/>
              <a:t>Верхняя часть</a:t>
            </a:r>
          </a:p>
          <a:p>
            <a:pPr algn="ctr"/>
            <a:r>
              <a:rPr lang="ru-RU" sz="2800" smtClean="0"/>
              <a:t>литосферы</a:t>
            </a:r>
            <a:endParaRPr lang="ru-RU" sz="2800" dirty="0"/>
          </a:p>
        </p:txBody>
      </p:sp>
      <p:sp>
        <p:nvSpPr>
          <p:cNvPr id="571398" name="Rectangle 6"/>
          <p:cNvSpPr>
            <a:spLocks noChangeArrowheads="1"/>
          </p:cNvSpPr>
          <p:nvPr/>
        </p:nvSpPr>
        <p:spPr bwMode="auto">
          <a:xfrm>
            <a:off x="571472" y="2071678"/>
            <a:ext cx="3071834" cy="10525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smtClean="0"/>
              <a:t>Нижняя часть</a:t>
            </a:r>
          </a:p>
          <a:p>
            <a:pPr algn="ctr"/>
            <a:r>
              <a:rPr lang="ru-RU" sz="2800" smtClean="0"/>
              <a:t>атмосферы</a:t>
            </a:r>
            <a:endParaRPr lang="ru-RU" sz="2800"/>
          </a:p>
        </p:txBody>
      </p:sp>
      <p:cxnSp>
        <p:nvCxnSpPr>
          <p:cNvPr id="15" name="Прямая со стрелкой 14"/>
          <p:cNvCxnSpPr>
            <a:stCxn id="571398" idx="3"/>
            <a:endCxn id="571397" idx="1"/>
          </p:cNvCxnSpPr>
          <p:nvPr/>
        </p:nvCxnSpPr>
        <p:spPr>
          <a:xfrm>
            <a:off x="3643306" y="2597939"/>
            <a:ext cx="214314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71396" idx="3"/>
            <a:endCxn id="571395" idx="1"/>
          </p:cNvCxnSpPr>
          <p:nvPr/>
        </p:nvCxnSpPr>
        <p:spPr>
          <a:xfrm>
            <a:off x="3605178" y="5526897"/>
            <a:ext cx="2295540" cy="15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71398" idx="2"/>
            <a:endCxn id="571396" idx="0"/>
          </p:cNvCxnSpPr>
          <p:nvPr/>
        </p:nvCxnSpPr>
        <p:spPr>
          <a:xfrm rot="5400000">
            <a:off x="1150107" y="4043354"/>
            <a:ext cx="1876436" cy="3812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71397" idx="2"/>
            <a:endCxn id="571395" idx="0"/>
          </p:cNvCxnSpPr>
          <p:nvPr/>
        </p:nvCxnSpPr>
        <p:spPr>
          <a:xfrm rot="16200000" flipH="1">
            <a:off x="6315060" y="4005282"/>
            <a:ext cx="1876436" cy="114272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571868" y="3143248"/>
            <a:ext cx="2214578" cy="18573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43306" y="3143248"/>
            <a:ext cx="2286016" cy="1857388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nimBg="1"/>
      <p:bldP spid="571395" grpId="0" animBg="1"/>
      <p:bldP spid="571396" grpId="0" animBg="1"/>
      <p:bldP spid="571397" grpId="0" animBg="1"/>
      <p:bldP spid="571398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3">
      <a:dk1>
        <a:srgbClr val="996633"/>
      </a:dk1>
      <a:lt1>
        <a:srgbClr val="FFFFFF"/>
      </a:lt1>
      <a:dk2>
        <a:srgbClr val="65C1FF"/>
      </a:dk2>
      <a:lt2>
        <a:srgbClr val="FFFFFF"/>
      </a:lt2>
      <a:accent1>
        <a:srgbClr val="FFCC00"/>
      </a:accent1>
      <a:accent2>
        <a:srgbClr val="00FFFF"/>
      </a:accent2>
      <a:accent3>
        <a:srgbClr val="B7D0B4"/>
      </a:accent3>
      <a:accent4>
        <a:srgbClr val="DADADA"/>
      </a:accent4>
      <a:accent5>
        <a:srgbClr val="FFE2AA"/>
      </a:accent5>
      <a:accent6>
        <a:srgbClr val="00E7E7"/>
      </a:accent6>
      <a:hlink>
        <a:srgbClr val="0099FF"/>
      </a:hlink>
      <a:folHlink>
        <a:srgbClr val="FF33CC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ершина горы 10">
        <a:dk1>
          <a:srgbClr val="996633"/>
        </a:dk1>
        <a:lt1>
          <a:srgbClr val="FFFFFF"/>
        </a:lt1>
        <a:dk2>
          <a:srgbClr val="CBB845"/>
        </a:dk2>
        <a:lt2>
          <a:srgbClr val="FFFFFF"/>
        </a:lt2>
        <a:accent1>
          <a:srgbClr val="FFCC00"/>
        </a:accent1>
        <a:accent2>
          <a:srgbClr val="00CC99"/>
        </a:accent2>
        <a:accent3>
          <a:srgbClr val="E2D8B0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11">
        <a:dk1>
          <a:srgbClr val="996633"/>
        </a:dk1>
        <a:lt1>
          <a:srgbClr val="FFFFFF"/>
        </a:lt1>
        <a:dk2>
          <a:srgbClr val="63A658"/>
        </a:dk2>
        <a:lt2>
          <a:srgbClr val="FFFFFF"/>
        </a:lt2>
        <a:accent1>
          <a:srgbClr val="FFCC00"/>
        </a:accent1>
        <a:accent2>
          <a:srgbClr val="00FFFF"/>
        </a:accent2>
        <a:accent3>
          <a:srgbClr val="B7D0B4"/>
        </a:accent3>
        <a:accent4>
          <a:srgbClr val="DADADA"/>
        </a:accent4>
        <a:accent5>
          <a:srgbClr val="FFE2AA"/>
        </a:accent5>
        <a:accent6>
          <a:srgbClr val="00E7E7"/>
        </a:accent6>
        <a:hlink>
          <a:srgbClr val="0099FF"/>
        </a:hlink>
        <a:folHlink>
          <a:srgbClr val="FF33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562</TotalTime>
  <Words>220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Тема1</vt:lpstr>
      <vt:lpstr>Тема Office</vt:lpstr>
      <vt:lpstr>Тема3</vt:lpstr>
      <vt:lpstr>Природные комплексы Земли.</vt:lpstr>
      <vt:lpstr>План изучения темы урока:</vt:lpstr>
      <vt:lpstr>Взаимосвязь организмов (БиК) </vt:lpstr>
      <vt:lpstr>Природный комплекс (ПК)</vt:lpstr>
      <vt:lpstr>Схема природного комплекса</vt:lpstr>
      <vt:lpstr>Крупные природные комплексы-материки и океаны</vt:lpstr>
      <vt:lpstr>Менее крупные ПК:</vt:lpstr>
      <vt:lpstr>Географическая оболочка  </vt:lpstr>
      <vt:lpstr>Глобальный ПК-географическая оболочка</vt:lpstr>
      <vt:lpstr>Свойства  географической оболочки</vt:lpstr>
      <vt:lpstr>Биосфера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комплексы Земли.</dc:title>
  <dc:creator>Нина Валентиновна</dc:creator>
  <cp:lastModifiedBy>Насяльника</cp:lastModifiedBy>
  <cp:revision>10</cp:revision>
  <dcterms:created xsi:type="dcterms:W3CDTF">2009-04-19T15:20:13Z</dcterms:created>
  <dcterms:modified xsi:type="dcterms:W3CDTF">2015-10-03T00:45:06Z</dcterms:modified>
</cp:coreProperties>
</file>